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348" r:id="rId6"/>
    <p:sldId id="349" r:id="rId7"/>
    <p:sldId id="350" r:id="rId8"/>
    <p:sldId id="352" r:id="rId9"/>
    <p:sldId id="353" r:id="rId10"/>
    <p:sldId id="354" r:id="rId11"/>
    <p:sldId id="488" r:id="rId12"/>
    <p:sldId id="355" r:id="rId13"/>
    <p:sldId id="489" r:id="rId14"/>
    <p:sldId id="356" r:id="rId15"/>
    <p:sldId id="357" r:id="rId16"/>
    <p:sldId id="360" r:id="rId17"/>
    <p:sldId id="361" r:id="rId18"/>
    <p:sldId id="358" r:id="rId19"/>
    <p:sldId id="362" r:id="rId20"/>
    <p:sldId id="359" r:id="rId21"/>
    <p:sldId id="364" r:id="rId22"/>
    <p:sldId id="366" r:id="rId23"/>
  </p:sldIdLst>
  <p:sldSz cx="9144000" cy="5184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3" name="Teresa Jamieson" initials="TJ [42]" lastIdx="1" clrIdx="42"/>
  <p:cmAuthor id="1" name="Teresa Jamieson" initials="TJ" lastIdx="19" clrIdx="0"/>
  <p:cmAuthor id="44" name="Brian Agbiriogu" initials="BA" lastIdx="32" clrIdx="43"/>
  <p:cmAuthor id="2" name="Teresa Jamieson" initials="TJ [2]" lastIdx="1" clrIdx="1"/>
  <p:cmAuthor id="3" name="Teresa Jamieson" initials="TJ [3]" lastIdx="1" clrIdx="2"/>
  <p:cmAuthor id="4" name="Teresa Jamieson" initials="TJ [4]" lastIdx="1" clrIdx="3"/>
  <p:cmAuthor id="5" name="Teresa Jamieson" initials="TJ [5]" lastIdx="1" clrIdx="4"/>
  <p:cmAuthor id="6" name="Teresa Jamieson" initials="TJ [8]" lastIdx="1" clrIdx="5"/>
  <p:cmAuthor id="7" name="Teresa Jamieson" initials="TJ [6]" lastIdx="1" clrIdx="6"/>
  <p:cmAuthor id="8" name="Teresa Jamieson" initials="TJ [7]" lastIdx="1" clrIdx="7"/>
  <p:cmAuthor id="9" name="Teresa Jamieson" initials="TJ [9]" lastIdx="1" clrIdx="8"/>
  <p:cmAuthor id="10" name="Teresa Jamieson" initials="TJ [10]" lastIdx="1" clrIdx="9"/>
  <p:cmAuthor id="11" name="Teresa Jamieson" initials="TJ [11]" lastIdx="1" clrIdx="10"/>
  <p:cmAuthor id="12" name="Teresa Jamieson" initials="TJ [12]" lastIdx="1" clrIdx="11"/>
  <p:cmAuthor id="13" name="Teresa Jamieson" initials="TJ [13]" lastIdx="1" clrIdx="12"/>
  <p:cmAuthor id="14" name="Teresa Jamieson" initials="TJ [14]" lastIdx="1" clrIdx="13"/>
  <p:cmAuthor id="15" name="Teresa Jamieson" initials="TJ [15]" lastIdx="1" clrIdx="14"/>
  <p:cmAuthor id="16" name="Teresa Jamieson" initials="TJ [16]" lastIdx="1" clrIdx="15"/>
  <p:cmAuthor id="17" name="Teresa Jamieson" initials="TJ [17]" lastIdx="1" clrIdx="16"/>
  <p:cmAuthor id="18" name="Teresa Jamieson" initials="TJ [18]" lastIdx="1" clrIdx="17"/>
  <p:cmAuthor id="19" name="Teresa Jamieson" initials="TJ [19]" lastIdx="1" clrIdx="18"/>
  <p:cmAuthor id="20" name="Teresa Jamieson" initials="TJ [20]" lastIdx="1" clrIdx="19"/>
  <p:cmAuthor id="21" name="Teresa Jamieson" initials="TJ [21]" lastIdx="1" clrIdx="20"/>
  <p:cmAuthor id="22" name="Teresa Jamieson" initials="TJ [22]" lastIdx="1" clrIdx="21"/>
  <p:cmAuthor id="23" name="Teresa Jamieson" initials="TJ [23]" lastIdx="1" clrIdx="22"/>
  <p:cmAuthor id="24" name="Teresa Jamieson" initials="TJ [24]" lastIdx="1" clrIdx="23"/>
  <p:cmAuthor id="25" name="Teresa Jamieson" initials="TJ [25]" lastIdx="1" clrIdx="24"/>
  <p:cmAuthor id="26" name="Teresa Jamieson" initials="TJ [26]" lastIdx="1" clrIdx="25"/>
  <p:cmAuthor id="27" name="Teresa Jamieson" initials="TJ [27]" lastIdx="1" clrIdx="26"/>
  <p:cmAuthor id="28" name="Teresa Jamieson" initials="TJ [28]" lastIdx="1" clrIdx="27"/>
  <p:cmAuthor id="29" name="Teresa Jamieson" initials="TJ [29]" lastIdx="1" clrIdx="28"/>
  <p:cmAuthor id="30" name="Teresa Jamieson" initials="TJ [30]" lastIdx="1" clrIdx="29"/>
  <p:cmAuthor id="31" name="Teresa Jamieson" initials="TJ [31]" lastIdx="1" clrIdx="30"/>
  <p:cmAuthor id="32" name="Teresa Jamieson" initials="TJ [35]" lastIdx="1" clrIdx="31"/>
  <p:cmAuthor id="33" name="Teresa Jamieson" initials="TJ [36]" lastIdx="1" clrIdx="32"/>
  <p:cmAuthor id="34" name="Teresa Jamieson" initials="TJ [33]" lastIdx="1" clrIdx="33"/>
  <p:cmAuthor id="35" name="Teresa Jamieson" initials="TJ [34]" lastIdx="1" clrIdx="34"/>
  <p:cmAuthor id="36" name="Teresa Jamieson" initials="TJ [32]" lastIdx="1" clrIdx="35"/>
  <p:cmAuthor id="37" name="Teresa Jamieson" initials="TJ [43]" lastIdx="1" clrIdx="36"/>
  <p:cmAuthor id="38" name="Teresa Jamieson" initials="TJ [37]" lastIdx="1" clrIdx="37"/>
  <p:cmAuthor id="39" name="Teresa Jamieson" initials="TJ [38]" lastIdx="1" clrIdx="38"/>
  <p:cmAuthor id="40" name="Teresa Jamieson" initials="TJ [40]" lastIdx="1" clrIdx="39"/>
  <p:cmAuthor id="41" name="Teresa Jamieson" initials="TJ [41]" lastIdx="1" clrIdx="40"/>
  <p:cmAuthor id="42" name="Ben Johns" initials="BJ" lastIdx="14" clrIdx="4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0C2F"/>
    <a:srgbClr val="0067B9"/>
    <a:srgbClr val="E7E7E5"/>
    <a:srgbClr val="CFCDC9"/>
    <a:srgbClr val="FFFFFF"/>
    <a:srgbClr val="6C6463"/>
    <a:srgbClr val="651D32"/>
    <a:srgbClr val="002F6C"/>
    <a:srgbClr val="A7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1" autoAdjust="0"/>
    <p:restoredTop sz="95006" autoAdjust="0"/>
  </p:normalViewPr>
  <p:slideViewPr>
    <p:cSldViewPr snapToGrid="0" snapToObjects="1">
      <p:cViewPr>
        <p:scale>
          <a:sx n="100" d="100"/>
          <a:sy n="100" d="100"/>
        </p:scale>
        <p:origin x="2088" y="744"/>
      </p:cViewPr>
      <p:guideLst>
        <p:guide orient="horz" pos="163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D9E48-5E7F-D24C-87D5-695B18367D24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B10C2-C6DD-5A4A-BF1B-B012B8BA4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7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357CE-B3EB-1B4A-84E5-C1E2DF427AB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A558B-E4E9-A94A-B9C1-029E46A76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379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>
            <a:extLst>
              <a:ext uri="{FF2B5EF4-FFF2-40B4-BE49-F238E27FC236}">
                <a16:creationId xmlns:a16="http://schemas.microsoft.com/office/drawing/2014/main" id="{89840D7E-ED58-47F6-97D8-4502287B62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>
            <a:extLst>
              <a:ext uri="{FF2B5EF4-FFF2-40B4-BE49-F238E27FC236}">
                <a16:creationId xmlns:a16="http://schemas.microsoft.com/office/drawing/2014/main" id="{414294FE-F157-484C-8EDC-0551ADB9FC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/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0E14A6B0-B75D-4CB7-B22C-E989112C52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4CA48504-F84E-47E8-8498-865D063B12D6}" type="slidenum">
              <a:rPr sz="1200">
                <a:latin typeface="Times" charset="0"/>
              </a:rPr>
              <a:pPr>
                <a:defRPr/>
              </a:pPr>
              <a:t>1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299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>
            <a:extLst>
              <a:ext uri="{FF2B5EF4-FFF2-40B4-BE49-F238E27FC236}">
                <a16:creationId xmlns:a16="http://schemas.microsoft.com/office/drawing/2014/main" id="{57C4AEA5-C4C2-4236-94E7-E2768C0036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>
            <a:extLst>
              <a:ext uri="{FF2B5EF4-FFF2-40B4-BE49-F238E27FC236}">
                <a16:creationId xmlns:a16="http://schemas.microsoft.com/office/drawing/2014/main" id="{9DFA886A-038A-4285-AF41-210B4323AA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Как указывалось ранее, чем больше происходит циклов проверки, тем больше времени занимает завершение отчета. Необходимо установить контрольные сроки и соблюдать их. Распространение отчета может произойти на специальном мероприятии.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68612" name="Slide Number Placeholder 3">
            <a:extLst>
              <a:ext uri="{FF2B5EF4-FFF2-40B4-BE49-F238E27FC236}">
                <a16:creationId xmlns:a16="http://schemas.microsoft.com/office/drawing/2014/main" id="{57FB8966-D7DF-45C2-92B8-32D7D623E9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A5873804-965C-46A7-BBB2-1D7936226E29}" type="slidenum">
              <a:rPr sz="1200">
                <a:latin typeface="Times" charset="0"/>
              </a:rPr>
              <a:pPr>
                <a:defRPr/>
              </a:pPr>
              <a:t>10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631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>
            <a:extLst>
              <a:ext uri="{FF2B5EF4-FFF2-40B4-BE49-F238E27FC236}">
                <a16:creationId xmlns:a16="http://schemas.microsoft.com/office/drawing/2014/main" id="{0690CA58-0C25-4228-9303-9729B233C8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>
            <a:extLst>
              <a:ext uri="{FF2B5EF4-FFF2-40B4-BE49-F238E27FC236}">
                <a16:creationId xmlns:a16="http://schemas.microsoft.com/office/drawing/2014/main" id="{D80D961D-674D-40AC-9F70-05A6137FBA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На следующих слайдах дано определение этих пяти групп. Это один вариант групп, представленный в Руководстве по реализации. Сборщики данных фактически являются подгруппой в группе сбора и анализа данных. Не стоит беспокоиться из-за названий групп и отдельных лиц, лучше сосредоточиться на том, какие работы должны быть выполнены.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70660" name="Slide Number Placeholder 3">
            <a:extLst>
              <a:ext uri="{FF2B5EF4-FFF2-40B4-BE49-F238E27FC236}">
                <a16:creationId xmlns:a16="http://schemas.microsoft.com/office/drawing/2014/main" id="{E0D724D6-4258-402B-8254-1B2F50B30B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D9358298-7A8C-4459-AC50-B6036A5341A1}" type="slidenum">
              <a:rPr sz="1200">
                <a:latin typeface="Times" charset="0"/>
              </a:rPr>
              <a:pPr>
                <a:defRPr/>
              </a:pPr>
              <a:t>11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56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>
            <a:extLst>
              <a:ext uri="{FF2B5EF4-FFF2-40B4-BE49-F238E27FC236}">
                <a16:creationId xmlns:a16="http://schemas.microsoft.com/office/drawing/2014/main" id="{5F5A78DA-FC58-40EF-8BDB-7D991F5FDF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>
            <a:extLst>
              <a:ext uri="{FF2B5EF4-FFF2-40B4-BE49-F238E27FC236}">
                <a16:creationId xmlns:a16="http://schemas.microsoft.com/office/drawing/2014/main" id="{46874B12-C86D-4AA9-8C9D-5728029643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Группа управления должна получать регулярную информацию о ходе выполнения проекта для утверждения изменений в объеме/ролях, а также может управлять ресурсами внутри страны в целях поддержки выполнения оценки. Спонсор входит в группу только в случае получения спонсорской помощи.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4582B6AB-6582-4E05-9237-4729C82A44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CDFBCB2-AA43-4137-9652-79595FD97AC7}" type="slidenum">
              <a:rPr sz="1200">
                <a:latin typeface="Times" charset="0"/>
              </a:rPr>
              <a:pPr>
                <a:defRPr/>
              </a:pPr>
              <a:t>12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812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>
            <a:extLst>
              <a:ext uri="{FF2B5EF4-FFF2-40B4-BE49-F238E27FC236}">
                <a16:creationId xmlns:a16="http://schemas.microsoft.com/office/drawing/2014/main" id="{B3425A83-6F9F-4290-AB00-5F2A032C95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>
            <a:extLst>
              <a:ext uri="{FF2B5EF4-FFF2-40B4-BE49-F238E27FC236}">
                <a16:creationId xmlns:a16="http://schemas.microsoft.com/office/drawing/2014/main" id="{CE00A76F-1FA2-4E3B-86E5-B4BAC9A747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algn="l" rtl="0">
              <a:buFontTx/>
              <a:buNone/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Руководящий комитет дополняет основную группу оценки. Предоставляет периодическую поддержку.</a:t>
            </a:r>
            <a:endParaRPr lang="ru-Ru" altLang="en-US" dirty="0">
              <a:latin typeface="Times" charset="0"/>
            </a:endParaRPr>
          </a:p>
          <a:p>
            <a:pPr marL="228600" indent="-228600" algn="l" rtl="0">
              <a:buFontTx/>
              <a:buAutoNum type="arabicPeriod"/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Руководящий комитет должен работать в тесном контакте с Руководителем проекта для оказания помощи в принятии решений, ускорения реализации проекта и получения одобрений.</a:t>
            </a:r>
          </a:p>
          <a:p>
            <a:pPr marL="228600" indent="-228600" algn="l" rtl="0">
              <a:buFontTx/>
              <a:buAutoNum type="arabicPeriod"/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Ключевые вопросы повестки дня первого заседания Руководящего комитета включают, помимо прочего, цели оценки, процесс и ожидания.</a:t>
            </a:r>
          </a:p>
          <a:p>
            <a:pPr marL="228600" indent="-228600" algn="l" rtl="0">
              <a:buFontTx/>
              <a:buAutoNum type="arabicPeriod"/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Руководящий комитет должен получать информацию об обновлениях технического задания.</a:t>
            </a:r>
          </a:p>
        </p:txBody>
      </p:sp>
      <p:sp>
        <p:nvSpPr>
          <p:cNvPr id="78852" name="Slide Number Placeholder 3">
            <a:extLst>
              <a:ext uri="{FF2B5EF4-FFF2-40B4-BE49-F238E27FC236}">
                <a16:creationId xmlns:a16="http://schemas.microsoft.com/office/drawing/2014/main" id="{13AE4238-1985-4F11-B2BA-18289A55C6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0944A953-E50C-407F-BBEA-DD5951C8A5A2}" type="slidenum">
              <a:rPr sz="1200">
                <a:latin typeface="Times" charset="0"/>
              </a:rPr>
              <a:pPr>
                <a:defRPr/>
              </a:pPr>
              <a:t>13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986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>
            <a:extLst>
              <a:ext uri="{FF2B5EF4-FFF2-40B4-BE49-F238E27FC236}">
                <a16:creationId xmlns:a16="http://schemas.microsoft.com/office/drawing/2014/main" id="{CF6E9462-283A-4B56-8581-CDD3CF5810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>
            <a:extLst>
              <a:ext uri="{FF2B5EF4-FFF2-40B4-BE49-F238E27FC236}">
                <a16:creationId xmlns:a16="http://schemas.microsoft.com/office/drawing/2014/main" id="{88B2D4A0-F96E-4FF8-A163-F9FC5BB63B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Для ведущего:  Роли в Основной группе оценки: Руководитель проекта ― взаимодействие между заинтересованными сторонами (включая министерство здравоохранения, районные должностные лица, IP и пр.), таким образом, местный. </a:t>
            </a:r>
            <a:endParaRPr lang="ru-Ru" altLang="en-US" dirty="0"/>
          </a:p>
          <a:p>
            <a:pPr algn="l" rtl="0"/>
            <a:r>
              <a:rPr lang="ru-Ru" b="0" i="0" u="none" baseline="0"/>
              <a:t>Менеджер по оценке — старший менеджер, обладающий опытом работы в цепи поставок, может быть из числа IP</a:t>
            </a:r>
          </a:p>
          <a:p>
            <a:pPr algn="l" rtl="0"/>
            <a:r>
              <a:rPr lang="ru-Ru" b="0" i="0" u="none" baseline="0"/>
              <a:t>Администратор данных — опытный специалист по статистике/аналитик данных, способный разработать план анализа, выполнить оценку качества данных, упорядочить и проанализировать собранные данные</a:t>
            </a:r>
          </a:p>
          <a:p>
            <a:pPr algn="l" rtl="0"/>
            <a:r>
              <a:rPr lang="ru-Ru" b="0" i="0" u="none" baseline="0"/>
              <a:t>Координатор логистики: Контактное лицо для поставщиков услуг (например, работает с водителями, решает вопросы аренды автомобилей, проживания, распечатки материалов, поиска мест для проведения обучения (аренда, питание и напитки), покупает авиабилеты, обеспечивает телефонами, планшетами и пр.</a:t>
            </a:r>
            <a:endParaRPr lang="ru-Ru" altLang="en-US" dirty="0"/>
          </a:p>
          <a:p>
            <a:pPr lvl="1" algn="l" rtl="0"/>
            <a:r>
              <a:rPr lang="ru-Ru" b="0" i="0" u="none" baseline="0"/>
              <a:t>			</a:t>
            </a:r>
          </a:p>
        </p:txBody>
      </p:sp>
      <p:sp>
        <p:nvSpPr>
          <p:cNvPr id="72708" name="Slide Number Placeholder 3">
            <a:extLst>
              <a:ext uri="{FF2B5EF4-FFF2-40B4-BE49-F238E27FC236}">
                <a16:creationId xmlns:a16="http://schemas.microsoft.com/office/drawing/2014/main" id="{B06CCEA7-36C2-40C7-A3C3-CE119C9F73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22DE2B57-9AD8-47E4-9925-3EDA7DE0AEE0}" type="slidenum">
              <a:rPr sz="1200">
                <a:latin typeface="Times" charset="0"/>
              </a:rPr>
              <a:pPr>
                <a:defRPr/>
              </a:pPr>
              <a:t>14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5033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>
            <a:extLst>
              <a:ext uri="{FF2B5EF4-FFF2-40B4-BE49-F238E27FC236}">
                <a16:creationId xmlns:a16="http://schemas.microsoft.com/office/drawing/2014/main" id="{0ED843C8-9D43-4589-8DA1-AE6B545C77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>
            <a:extLst>
              <a:ext uri="{FF2B5EF4-FFF2-40B4-BE49-F238E27FC236}">
                <a16:creationId xmlns:a16="http://schemas.microsoft.com/office/drawing/2014/main" id="{747FE4D7-6553-40F9-AF04-1A1C1AE73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228600" indent="-228600" algn="l" rtl="0">
              <a:buFontTx/>
              <a:buAutoNum type="arabicPeriod"/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Общее число сборщиков данных зависит от объема проводимой оценки, сроков, объема собираемых данных, величины выборки, бюджета и возможностей службы управления персоналом. Хотя предпочтительно использовать текущих участников цепи поставок, необходимо также привлекать к сбору данных лиц, не отвечающих за те сферы, к которым относятся такие данные. Например, в Замбии в качестве руководителей групп сбора данных мы используем фармацевтов из провинций страны. Им не разрешается ехать в ту провинцию, в которой они работают или проживают.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80900" name="Slide Number Placeholder 3">
            <a:extLst>
              <a:ext uri="{FF2B5EF4-FFF2-40B4-BE49-F238E27FC236}">
                <a16:creationId xmlns:a16="http://schemas.microsoft.com/office/drawing/2014/main" id="{B0C6009E-E8F6-49AE-9418-D76A7C3BF0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42A26EDF-18D1-4D05-84BD-90A51EE20E6C}" type="slidenum">
              <a:rPr sz="1200">
                <a:latin typeface="Times" charset="0"/>
              </a:rPr>
              <a:pPr>
                <a:defRPr/>
              </a:pPr>
              <a:t>15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0026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>
            <a:extLst>
              <a:ext uri="{FF2B5EF4-FFF2-40B4-BE49-F238E27FC236}">
                <a16:creationId xmlns:a16="http://schemas.microsoft.com/office/drawing/2014/main" id="{831833DC-C0E4-487B-8A06-C6B6BF68F8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>
            <a:extLst>
              <a:ext uri="{FF2B5EF4-FFF2-40B4-BE49-F238E27FC236}">
                <a16:creationId xmlns:a16="http://schemas.microsoft.com/office/drawing/2014/main" id="{1FE247BA-A367-45F5-B6BE-2B16CC85FA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/>
          </a:p>
        </p:txBody>
      </p:sp>
      <p:sp>
        <p:nvSpPr>
          <p:cNvPr id="74756" name="Slide Number Placeholder 3">
            <a:extLst>
              <a:ext uri="{FF2B5EF4-FFF2-40B4-BE49-F238E27FC236}">
                <a16:creationId xmlns:a16="http://schemas.microsoft.com/office/drawing/2014/main" id="{8545D780-E019-4FA1-BBE0-5D10029373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AC7F7AA9-CBA4-464C-B2F3-A3BA9A907AB4}" type="slidenum">
              <a:rPr sz="1200">
                <a:latin typeface="Times" charset="0"/>
              </a:rPr>
              <a:pPr>
                <a:defRPr/>
              </a:pPr>
              <a:t>16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4450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>
            <a:extLst>
              <a:ext uri="{FF2B5EF4-FFF2-40B4-BE49-F238E27FC236}">
                <a16:creationId xmlns:a16="http://schemas.microsoft.com/office/drawing/2014/main" id="{ED78C5C6-1F9B-451E-BF11-5F5E43AA26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>
            <a:extLst>
              <a:ext uri="{FF2B5EF4-FFF2-40B4-BE49-F238E27FC236}">
                <a16:creationId xmlns:a16="http://schemas.microsoft.com/office/drawing/2014/main" id="{C1F0DBD3-7BAC-4C25-9818-31662251C7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Для ведущего:   1. Проработка сценариев бюджета на основе различных размеров групп сбора данных и объема работ с оказанием помощи.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 	2. Представить в обобщенном виде требования по этапам в плане деятельности и результатов. 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	3. Может быть полезно использовать диаграмму Ганта или другой инструмент планирования для визуализации плана работ.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Если вы планируете посетить 100 учреждений здравоохранения, одной группе может потребоваться для этого до 100 дней, что нецелесообразно. 10 групп могут выполнить эту работу за 10 дней в зависимости от расстояния между учреждениями.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Обратите внимание, что мы рассматриваем составление бюджета в конце занятия, но вы знаете, что этот вопрос затрагивается на этапе инициирования проекта и закрывается на этапе планирования.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84996" name="Slide Number Placeholder 3">
            <a:extLst>
              <a:ext uri="{FF2B5EF4-FFF2-40B4-BE49-F238E27FC236}">
                <a16:creationId xmlns:a16="http://schemas.microsoft.com/office/drawing/2014/main" id="{A0C62DEF-0CD5-4DCE-97CE-A35DF46BCB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7C802E3F-96CC-4CA6-A533-BD703EDFC400}" type="slidenum">
              <a:rPr sz="1200">
                <a:latin typeface="Times" charset="0"/>
              </a:rPr>
              <a:pPr>
                <a:defRPr/>
              </a:pPr>
              <a:t>17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518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Важно не пройти все по порядку, строку за строкой, а отметить, что в наборе инструментов имеются шаблоны бюджета. Напоминание об утреннем занятии и затратных статьях. Подчеркните, какую небольшую часть этих бюджетов составляет лицензия на SurveyCTO, если это является проблемой.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25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978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>
            <a:extLst>
              <a:ext uri="{FF2B5EF4-FFF2-40B4-BE49-F238E27FC236}">
                <a16:creationId xmlns:a16="http://schemas.microsoft.com/office/drawing/2014/main" id="{ECD3EBB4-E1A6-4A63-A4B1-6C7D05C6D2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>
            <a:extLst>
              <a:ext uri="{FF2B5EF4-FFF2-40B4-BE49-F238E27FC236}">
                <a16:creationId xmlns:a16="http://schemas.microsoft.com/office/drawing/2014/main" id="{5186EEE8-BE8D-4746-A8BF-F237625507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 eaLnBrk="1" hangingPunct="1"/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Завершить составление плана работ и бюджета для начала оценки национальной цепи поставок. Подробный план работ должен соответствовать основным этапам и их оценочным временным рамкам. Рассматривая график, можно отметить, что сбор данных занимает всего 3–5 недель из более чем 6-месячного проекта (на примере, представленном на нескольких слайдах, показан 9-месячный процесс). Как правило, срок проекта составляет от 6 до 9 месяцев. Срок проведения оценки NSCA 1.0 в некоторых случаях составлял 12–18 месяцев.</a:t>
            </a:r>
            <a:endParaRPr lang="ru-Ru" altLang="en-US" sz="120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 eaLnBrk="1" hangingPunct="1"/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Составить схему основных временных рамок, указав основные виды деятельности и их общие оценочные сроки.</a:t>
            </a:r>
          </a:p>
          <a:p>
            <a:pPr algn="l" rtl="0" eaLnBrk="1" hangingPunct="1"/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Оценочные значения включают следующее: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Дата начала реализации проекта.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Дата начала выездного сбора данных.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Время выполнения этапов проекта. </a:t>
            </a:r>
          </a:p>
          <a:p>
            <a:endParaRPr lang="ru-Ru" altLang="en-US" dirty="0"/>
          </a:p>
        </p:txBody>
      </p:sp>
      <p:sp>
        <p:nvSpPr>
          <p:cNvPr id="56324" name="Slide Number Placeholder 3">
            <a:extLst>
              <a:ext uri="{FF2B5EF4-FFF2-40B4-BE49-F238E27FC236}">
                <a16:creationId xmlns:a16="http://schemas.microsoft.com/office/drawing/2014/main" id="{1E4D26EC-1B25-42DE-9598-4A89D3381B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91366EF2-E44D-4158-94A6-2E75A02CED38}" type="slidenum">
              <a:rPr sz="1200">
                <a:latin typeface="Times" charset="0"/>
              </a:rPr>
              <a:pPr>
                <a:defRPr/>
              </a:pPr>
              <a:t>3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70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>
            <a:extLst>
              <a:ext uri="{FF2B5EF4-FFF2-40B4-BE49-F238E27FC236}">
                <a16:creationId xmlns:a16="http://schemas.microsoft.com/office/drawing/2014/main" id="{91EFA0E9-6066-42B5-9CE8-B7A47F3083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>
            <a:extLst>
              <a:ext uri="{FF2B5EF4-FFF2-40B4-BE49-F238E27FC236}">
                <a16:creationId xmlns:a16="http://schemas.microsoft.com/office/drawing/2014/main" id="{E04A6A66-9A27-41DE-86A5-7BB766275D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График ежедневной деятельности включен в последующее занятие.</a:t>
            </a:r>
            <a:endParaRPr lang="ru-Ru" altLang="en-US" dirty="0"/>
          </a:p>
        </p:txBody>
      </p:sp>
      <p:sp>
        <p:nvSpPr>
          <p:cNvPr id="60420" name="Slide Number Placeholder 3">
            <a:extLst>
              <a:ext uri="{FF2B5EF4-FFF2-40B4-BE49-F238E27FC236}">
                <a16:creationId xmlns:a16="http://schemas.microsoft.com/office/drawing/2014/main" id="{9CF2AF06-2EAE-4E23-A133-3C225F4B06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8634376B-C053-49C1-B5B2-C74BD799879D}" type="slidenum">
              <a:rPr sz="1200">
                <a:latin typeface="Times" charset="0"/>
              </a:rPr>
              <a:pPr>
                <a:defRPr/>
              </a:pPr>
              <a:t>4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871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>
            <a:extLst>
              <a:ext uri="{FF2B5EF4-FFF2-40B4-BE49-F238E27FC236}">
                <a16:creationId xmlns:a16="http://schemas.microsoft.com/office/drawing/2014/main" id="{E0D6D630-B5A8-4D06-A3F9-9FAF2A6657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>
            <a:extLst>
              <a:ext uri="{FF2B5EF4-FFF2-40B4-BE49-F238E27FC236}">
                <a16:creationId xmlns:a16="http://schemas.microsoft.com/office/drawing/2014/main" id="{F7DBB716-8D3C-42EA-AAA4-1D45A89431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Для ведущего:   1. После завершения определения объема начинается разработка плана работ и бюджета. Подробный план работ должен соответствовать основным этапам и их оценочным временным рамкам.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 	2. Представить в обобщенном виде требования по этапам в плане деятельности и результатов. 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	3. Может быть полезно использовать диаграмму Ганта или другой инструмент планирования для визуализации плана работ.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Как и в случае с любым проектом, мы все знаем, что завершение отчета может занять длительное время, если не установить контрольные сроки окончания проверок и исправлений. Чем дольше это продолжается, тем менее актуальными будут результаты.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62468" name="Slide Number Placeholder 3">
            <a:extLst>
              <a:ext uri="{FF2B5EF4-FFF2-40B4-BE49-F238E27FC236}">
                <a16:creationId xmlns:a16="http://schemas.microsoft.com/office/drawing/2014/main" id="{0F6EBDB5-86E1-4C97-A471-33F9EDF2C7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4E93E194-20B1-4199-9BDB-76DF77FAAC6A}" type="slidenum">
              <a:rPr sz="1200">
                <a:latin typeface="Times" charset="0"/>
              </a:rPr>
              <a:pPr>
                <a:defRPr/>
              </a:pPr>
              <a:t>5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59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>
            <a:extLst>
              <a:ext uri="{FF2B5EF4-FFF2-40B4-BE49-F238E27FC236}">
                <a16:creationId xmlns:a16="http://schemas.microsoft.com/office/drawing/2014/main" id="{585BAE90-0AEA-49C4-B428-17E87485CB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>
            <a:extLst>
              <a:ext uri="{FF2B5EF4-FFF2-40B4-BE49-F238E27FC236}">
                <a16:creationId xmlns:a16="http://schemas.microsoft.com/office/drawing/2014/main" id="{3133F861-89BB-45EB-9282-256C989F7D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Для ведущего:   1. Привести примеры задач оценки.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	2. Гарантия проведения оценки подразумевает проверку наличия ключевых документов: 1 — техническое задание или 2 — общие требования. 3 — подтвержденное финансирование. 4 — информация о стороне, запрашивающей оценку информации, 	 информация об участвующих учреждениях.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 	3. Приведите примеры требований к определению объема, которые должны быть установлены.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	4. Упомяните все другие этапы планирования, подготовки и сроки выполнения.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Объем (включая типы учреждений/уровни цепи поставок и функциональные сферы) определяет финансирование (или определяется им).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64516" name="Slide Number Placeholder 3">
            <a:extLst>
              <a:ext uri="{FF2B5EF4-FFF2-40B4-BE49-F238E27FC236}">
                <a16:creationId xmlns:a16="http://schemas.microsoft.com/office/drawing/2014/main" id="{A3557B47-5AA9-426D-920C-BFD5913203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44E3EF53-DE19-400C-9C0F-EE84372EE22C}" type="slidenum">
              <a:rPr sz="1200">
                <a:latin typeface="Times" charset="0"/>
              </a:rPr>
              <a:pPr>
                <a:defRPr/>
              </a:pPr>
              <a:t>6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884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>
            <a:extLst>
              <a:ext uri="{FF2B5EF4-FFF2-40B4-BE49-F238E27FC236}">
                <a16:creationId xmlns:a16="http://schemas.microsoft.com/office/drawing/2014/main" id="{585BAE90-0AEA-49C4-B428-17E87485CB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>
            <a:extLst>
              <a:ext uri="{FF2B5EF4-FFF2-40B4-BE49-F238E27FC236}">
                <a16:creationId xmlns:a16="http://schemas.microsoft.com/office/drawing/2014/main" id="{3133F861-89BB-45EB-9282-256C989F7D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Для ведущего:   1. Привести примеры задач оценки.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Убедиться, что заинтересованные стороны проинформированы и могут участвовать при необходимости. Следующие занятия посвящены заинтересованным сторонам.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Планирование (3 недели) и подготовка (9 недель) занимают 12 недель.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Планирование логистики для сбора данных.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64516" name="Slide Number Placeholder 3">
            <a:extLst>
              <a:ext uri="{FF2B5EF4-FFF2-40B4-BE49-F238E27FC236}">
                <a16:creationId xmlns:a16="http://schemas.microsoft.com/office/drawing/2014/main" id="{A3557B47-5AA9-426D-920C-BFD5913203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44E3EF53-DE19-400C-9C0F-EE84372EE22C}" type="slidenum">
              <a:rPr sz="1200">
                <a:latin typeface="Times" charset="0"/>
              </a:rPr>
              <a:pPr>
                <a:defRPr/>
              </a:pPr>
              <a:t>7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43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>
            <a:extLst>
              <a:ext uri="{FF2B5EF4-FFF2-40B4-BE49-F238E27FC236}">
                <a16:creationId xmlns:a16="http://schemas.microsoft.com/office/drawing/2014/main" id="{58E05912-5091-4555-9F15-E17F9BF735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>
            <a:extLst>
              <a:ext uri="{FF2B5EF4-FFF2-40B4-BE49-F238E27FC236}">
                <a16:creationId xmlns:a16="http://schemas.microsoft.com/office/drawing/2014/main" id="{00FFBA98-AADA-4457-AEBE-0D8AEEF85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Для ведущего	1. Обсудить каждый этап сбора и анализа данных.</a:t>
            </a:r>
          </a:p>
          <a:p>
            <a:pPr algn="l" rtl="0" eaLnBrk="1" hangingPunct="1"/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Завершить составление плана работ и бюджета для начала оценки национальной цепи поставок. Подробный план работ должен соответствовать основным этапам и их оценочным временным рамкам.</a:t>
            </a:r>
          </a:p>
          <a:p>
            <a:pPr algn="l" rtl="0" eaLnBrk="1" hangingPunct="1"/>
            <a:endParaRPr lang="ru-Ru" altLang="en-US" sz="120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 eaLnBrk="1" hangingPunct="1"/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Составить схему основных временных рамок, указав основные виды деятельности и их общие оценочные сроки.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ru-Ru" altLang="en-US" sz="120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 eaLnBrk="1" hangingPunct="1"/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Оценочные значения включают следующее: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Дата начала реализации проекта.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Дата начала выездного сбора данных.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ru-Ru" sz="1200" b="0" i="0" u="none" baseline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Время выполнения этапов проекта. </a:t>
            </a:r>
          </a:p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Хотя картирование цепи поставок происходит на этапе сбора данных, понимание цепи поставок должно быть обеспечено на этапе планирования при определении объемов исследования и выборки.</a:t>
            </a:r>
            <a:endParaRPr lang="ru-Ru" altLang="en-US" dirty="0">
              <a:latin typeface="Times" charset="0"/>
            </a:endParaRPr>
          </a:p>
        </p:txBody>
      </p:sp>
      <p:sp>
        <p:nvSpPr>
          <p:cNvPr id="66564" name="Slide Number Placeholder 3">
            <a:extLst>
              <a:ext uri="{FF2B5EF4-FFF2-40B4-BE49-F238E27FC236}">
                <a16:creationId xmlns:a16="http://schemas.microsoft.com/office/drawing/2014/main" id="{D8F38D35-F893-459E-8E28-8E812A83D8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FB403F51-EBE3-4B6E-8976-ED8B0DC73613}" type="slidenum">
              <a:rPr sz="1200">
                <a:latin typeface="Times" charset="0"/>
              </a:rPr>
              <a:pPr>
                <a:defRPr/>
              </a:pPr>
              <a:t>8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231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>
            <a:extLst>
              <a:ext uri="{FF2B5EF4-FFF2-40B4-BE49-F238E27FC236}">
                <a16:creationId xmlns:a16="http://schemas.microsoft.com/office/drawing/2014/main" id="{58E05912-5091-4555-9F15-E17F9BF735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>
            <a:extLst>
              <a:ext uri="{FF2B5EF4-FFF2-40B4-BE49-F238E27FC236}">
                <a16:creationId xmlns:a16="http://schemas.microsoft.com/office/drawing/2014/main" id="{00FFBA98-AADA-4457-AEBE-0D8AEEF85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>
              <a:defRPr/>
            </a:pPr>
            <a:r>
              <a:rPr lang="ru-Ru" b="0" i="0" u="none" baseline="0">
                <a:latin typeface="Times" charset="0"/>
                <a:ea typeface="Times" charset="0"/>
                <a:cs typeface="Times" charset="0"/>
              </a:rPr>
              <a:t>Эти два действия происходят одновременно.</a:t>
            </a:r>
            <a:endParaRPr lang="ru-Ru" altLang="en-US" sz="120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 eaLnBrk="1" hangingPunct="1"/>
            <a:endParaRPr lang="ru-Ru" altLang="en-US" sz="120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>
              <a:defRPr/>
            </a:pPr>
            <a:endParaRPr lang="ru-Ru" altLang="en-US" dirty="0">
              <a:latin typeface="Times" charset="0"/>
            </a:endParaRPr>
          </a:p>
        </p:txBody>
      </p:sp>
      <p:sp>
        <p:nvSpPr>
          <p:cNvPr id="66564" name="Slide Number Placeholder 3">
            <a:extLst>
              <a:ext uri="{FF2B5EF4-FFF2-40B4-BE49-F238E27FC236}">
                <a16:creationId xmlns:a16="http://schemas.microsoft.com/office/drawing/2014/main" id="{D8F38D35-F893-459E-8E28-8E812A83D8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FB403F51-EBE3-4B6E-8976-ED8B0DC73613}" type="slidenum">
              <a:rPr sz="1200">
                <a:latin typeface="Times" charset="0"/>
              </a:rPr>
              <a:pPr>
                <a:defRPr/>
              </a:pPr>
              <a:t>9</a:t>
            </a:fld>
            <a:endParaRPr lang="ru-Ru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84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601787"/>
            <a:ext cx="3886200" cy="1209781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135206"/>
            <a:ext cx="3429000" cy="1209781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746760" y="2973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chemeClr val="bg1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569937"/>
            <a:ext cx="1369673" cy="410902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307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3987"/>
            <a:ext cx="4419600" cy="4876799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427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188567"/>
            <a:ext cx="3885896" cy="83766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925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30188" marR="0" lvl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684213" marR="0" lvl="1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07058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38096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6987"/>
            <a:ext cx="38103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256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25142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8010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2592387"/>
            <a:ext cx="8839200" cy="244059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11430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3537008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0899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3988"/>
            <a:ext cx="4419600" cy="48768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3657600" cy="2819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78715"/>
            <a:ext cx="3657600" cy="83099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2703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3987"/>
            <a:ext cx="4419600" cy="4876799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427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188567"/>
            <a:ext cx="3885896" cy="83766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831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4344987"/>
            <a:ext cx="1369673" cy="410902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135206"/>
            <a:ext cx="3429000" cy="1209781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46760" y="2973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852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601787"/>
            <a:ext cx="3886200" cy="1209781"/>
          </a:xfrm>
          <a:effectLst/>
        </p:spPr>
        <p:txBody>
          <a:bodyPr anchor="b" anchorCtr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135206"/>
            <a:ext cx="3429000" cy="1209781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746760" y="2973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569937"/>
            <a:ext cx="1369673" cy="410902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66321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3000" y="534987"/>
            <a:ext cx="5486400" cy="461665"/>
          </a:xfrm>
        </p:spPr>
        <p:txBody>
          <a:bodyPr wrap="square" anchor="t" anchorCtr="0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4344987"/>
            <a:ext cx="1369673" cy="410902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746760" y="687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46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601787"/>
            <a:ext cx="3886200" cy="1209781"/>
          </a:xfrm>
          <a:effectLst/>
        </p:spPr>
        <p:txBody>
          <a:bodyPr anchor="b" anchorCtr="0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135206"/>
            <a:ext cx="3429000" cy="1209781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746760" y="2973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569937"/>
            <a:ext cx="1369673" cy="410902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2771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30188" marR="0" lvl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684213" marR="0" lvl="1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54325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38096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6987"/>
            <a:ext cx="38103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1407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25142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3192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2592387"/>
            <a:ext cx="8839200" cy="244059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11430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3537008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23587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3988"/>
            <a:ext cx="4419600" cy="48768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3657600" cy="2819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78715"/>
            <a:ext cx="3657600" cy="83099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53309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3987"/>
            <a:ext cx="4419600" cy="4876799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427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188567"/>
            <a:ext cx="3885896" cy="83766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4227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230188" marR="0" lvl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684213" marR="0" lvl="1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062974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38096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6987"/>
            <a:ext cx="38103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948454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25142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60763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2592387"/>
            <a:ext cx="8839200" cy="244059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11430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3537008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518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3000" y="534987"/>
            <a:ext cx="5486400" cy="461665"/>
          </a:xfrm>
        </p:spPr>
        <p:txBody>
          <a:bodyPr wrap="square" anchor="t" anchorCtr="0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68" y="4344987"/>
            <a:ext cx="1369673" cy="410902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746760" y="687387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963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3988"/>
            <a:ext cx="4419600" cy="487680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3657600" cy="2819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78715"/>
            <a:ext cx="3657600" cy="83099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6852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3987"/>
            <a:ext cx="4419600" cy="4876799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442713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188567"/>
            <a:ext cx="3885896" cy="83766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82969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3252"/>
            <a:ext cx="7772400" cy="790345"/>
          </a:xfrm>
        </p:spPr>
        <p:txBody>
          <a:bodyPr/>
          <a:lstStyle>
            <a:lvl1pPr algn="ctr">
              <a:defRPr sz="453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14"/>
            </a:lvl1pPr>
            <a:lvl2pPr marL="345635" indent="0" algn="ctr">
              <a:buNone/>
              <a:defRPr sz="1512"/>
            </a:lvl2pPr>
            <a:lvl3pPr marL="691269" indent="0" algn="ctr">
              <a:buNone/>
              <a:defRPr sz="1361"/>
            </a:lvl3pPr>
            <a:lvl4pPr marL="1036904" indent="0" algn="ctr">
              <a:buNone/>
              <a:defRPr sz="1210"/>
            </a:lvl4pPr>
            <a:lvl5pPr marL="1382538" indent="0" algn="ctr">
              <a:buNone/>
              <a:defRPr sz="1210"/>
            </a:lvl5pPr>
            <a:lvl6pPr marL="1728173" indent="0" algn="ctr">
              <a:buNone/>
              <a:defRPr sz="1210"/>
            </a:lvl6pPr>
            <a:lvl7pPr marL="2073807" indent="0" algn="ctr">
              <a:buNone/>
              <a:defRPr sz="1210"/>
            </a:lvl7pPr>
            <a:lvl8pPr marL="2419442" indent="0" algn="ctr">
              <a:buNone/>
              <a:defRPr sz="1210"/>
            </a:lvl8pPr>
            <a:lvl9pPr marL="2765077" indent="0" algn="ctr">
              <a:buNone/>
              <a:defRPr sz="121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921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1609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7772400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604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38096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6987"/>
            <a:ext cx="38103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2065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296987"/>
            <a:ext cx="2514296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844639"/>
            <a:ext cx="2895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4844639"/>
            <a:ext cx="2133600" cy="18614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296987"/>
            <a:ext cx="2514904" cy="3200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96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2592387"/>
            <a:ext cx="8839200" cy="244059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6987"/>
            <a:ext cx="7772400" cy="11430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3" y="3537008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679217"/>
            <a:ext cx="7772400" cy="46537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0141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3988"/>
            <a:ext cx="4419600" cy="48768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77987"/>
            <a:ext cx="3657600" cy="2819400"/>
          </a:xfrm>
        </p:spPr>
        <p:txBody>
          <a:bodyPr>
            <a:normAutofit/>
          </a:bodyPr>
          <a:lstStyle>
            <a:lvl1pPr>
              <a:defRPr sz="1600">
                <a:solidFill>
                  <a:srgbClr val="6C6463"/>
                </a:solidFill>
              </a:defRPr>
            </a:lvl1pPr>
            <a:lvl2pPr>
              <a:defRPr sz="16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862312" y="1098609"/>
            <a:ext cx="207391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78715"/>
            <a:ext cx="3657600" cy="83099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0114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88133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74" r:id="rId2"/>
    <p:sldLayoutId id="2147483654" r:id="rId3"/>
    <p:sldLayoutId id="2147483708" r:id="rId4"/>
    <p:sldLayoutId id="2147483709" r:id="rId5"/>
    <p:sldLayoutId id="2147483758" r:id="rId6"/>
    <p:sldLayoutId id="2147483710" r:id="rId7"/>
    <p:sldLayoutId id="2147483711" r:id="rId8"/>
    <p:sldLayoutId id="2147483712" r:id="rId9"/>
    <p:sldLayoutId id="2147483714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696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  <p:sldLayoutId id="2147483751" r:id="rId25"/>
    <p:sldLayoutId id="2147483752" r:id="rId26"/>
    <p:sldLayoutId id="2147483753" r:id="rId27"/>
    <p:sldLayoutId id="2147483754" r:id="rId28"/>
    <p:sldLayoutId id="2147483755" r:id="rId29"/>
    <p:sldLayoutId id="2147483756" r:id="rId30"/>
    <p:sldLayoutId id="2147483757" r:id="rId31"/>
    <p:sldLayoutId id="2147483759" r:id="rId3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230188" indent="-230188" algn="l" defTabSz="457200" rtl="0" eaLnBrk="1" latinLnBrk="0" hangingPunct="1">
        <a:spcBef>
          <a:spcPts val="0"/>
        </a:spcBef>
        <a:spcAft>
          <a:spcPts val="800"/>
        </a:spcAft>
        <a:buFont typeface="Arial"/>
        <a:buChar char="•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684213" indent="-230188" algn="l" defTabSz="457200" rtl="0" eaLnBrk="1" latinLnBrk="0" hangingPunct="1">
        <a:spcBef>
          <a:spcPts val="0"/>
        </a:spcBef>
        <a:spcAft>
          <a:spcPts val="800"/>
        </a:spcAft>
        <a:buFont typeface="Arial"/>
        <a:buChar char="–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914400" indent="-230188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146175" indent="-231775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255713" indent="-230188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31BD773-D85F-45FA-97E2-793375D7A155}"/>
              </a:ext>
            </a:extLst>
          </p:cNvPr>
          <p:cNvSpPr/>
          <p:nvPr/>
        </p:nvSpPr>
        <p:spPr>
          <a:xfrm>
            <a:off x="158858" y="149092"/>
            <a:ext cx="8826284" cy="4886738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146CFCE-632F-4E89-98DF-60A267709C0C}"/>
              </a:ext>
            </a:extLst>
          </p:cNvPr>
          <p:cNvCxnSpPr/>
          <p:nvPr/>
        </p:nvCxnSpPr>
        <p:spPr>
          <a:xfrm>
            <a:off x="4671435" y="4499869"/>
            <a:ext cx="0" cy="4560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7E40EC12-B3A6-4F7D-A7EF-DA80F922BB58}"/>
              </a:ext>
            </a:extLst>
          </p:cNvPr>
          <p:cNvSpPr>
            <a:spLocks noGrp="1"/>
          </p:cNvSpPr>
          <p:nvPr/>
        </p:nvSpPr>
        <p:spPr>
          <a:xfrm>
            <a:off x="1749178" y="1118567"/>
            <a:ext cx="6312771" cy="1861479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ru-Ru" sz="2419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algn="l" rtl="0" eaLnBrk="1" hangingPunct="1"/>
            <a:r>
              <a:rPr lang="ru-Ru" sz="2419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3:  Планирование работы и управление проектом</a:t>
            </a:r>
            <a:endParaRPr lang="ru-Ru" altLang="en-US" sz="605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52231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DB27149D-BDED-4FEB-AB00-8EB4DD23A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3413645" y="4550933"/>
            <a:ext cx="1260188" cy="427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D431789-9E09-469A-BF71-1A62E12BD581}"/>
              </a:ext>
            </a:extLst>
          </p:cNvPr>
          <p:cNvSpPr txBox="1"/>
          <p:nvPr/>
        </p:nvSpPr>
        <p:spPr>
          <a:xfrm>
            <a:off x="4673833" y="4532840"/>
            <a:ext cx="4470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8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en-US" sz="8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</a:br>
            <a:r>
              <a:rPr lang="ru-Ru" sz="8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2587437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>
            <a:extLst>
              <a:ext uri="{FF2B5EF4-FFF2-40B4-BE49-F238E27FC236}">
                <a16:creationId xmlns:a16="http://schemas.microsoft.com/office/drawing/2014/main" id="{11EC235F-7364-4E6A-B137-E4A7C619D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489" y="842525"/>
            <a:ext cx="8826284" cy="4218626"/>
          </a:xfrm>
        </p:spPr>
        <p:txBody>
          <a:bodyPr>
            <a:normAutofit/>
          </a:bodyPr>
          <a:lstStyle/>
          <a:p>
            <a:pPr marL="388849" indent="-388849" algn="l" rtl="0">
              <a:spcAft>
                <a:spcPts val="600"/>
              </a:spcAft>
              <a:buFont typeface="Gill Sans MT" panose="020B0502020104020203" pitchFamily="34" charset="0"/>
              <a:buAutoNum type="romanUcPeriod" startAt="6"/>
            </a:pPr>
            <a:r>
              <a:rPr lang="ru-Ru" sz="18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Представление, проверка и исправление отчета ~ 4–8 недель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Начало этапа: 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Согласование результатов заинтересованными сторонами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этап I: 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Циклическая проверка отчета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Конец этапа: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Распространение отчета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EF0D63-515D-4927-B42E-92F0C44B2FD9}"/>
              </a:ext>
            </a:extLst>
          </p:cNvPr>
          <p:cNvSpPr txBox="1">
            <a:spLocks/>
          </p:cNvSpPr>
          <p:nvPr/>
        </p:nvSpPr>
        <p:spPr>
          <a:xfrm>
            <a:off x="204598" y="0"/>
            <a:ext cx="8876370" cy="5810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ctr"/>
            <a:r>
              <a:rPr lang="ru-Ru" sz="2800" b="1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Ключевые этапы и точки принятия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4036742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>
            <a:extLst>
              <a:ext uri="{FF2B5EF4-FFF2-40B4-BE49-F238E27FC236}">
                <a16:creationId xmlns:a16="http://schemas.microsoft.com/office/drawing/2014/main" id="{3A8C7B49-5FD6-4CA4-97E6-4C2A762C7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235" y="999641"/>
            <a:ext cx="4520015" cy="4052806"/>
          </a:xfrm>
        </p:spPr>
        <p:txBody>
          <a:bodyPr>
            <a:normAutofit/>
          </a:bodyPr>
          <a:lstStyle/>
          <a:p>
            <a:pPr marL="388849" indent="-388849" algn="l" rtl="0">
              <a:spcAft>
                <a:spcPts val="600"/>
              </a:spcAft>
              <a:buFont typeface="Gill Sans MT" panose="020B0502020104020203" pitchFamily="34" charset="0"/>
              <a:buAutoNum type="romanUcPeriod"/>
            </a:pPr>
            <a:r>
              <a:rPr lang="ru-Ru" sz="18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Группы и роли: </a:t>
            </a:r>
          </a:p>
          <a:p>
            <a:pPr marL="388849" indent="-388849" algn="l" rtl="0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Для проведения оценки NSCA требуется пять групп: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Группа управления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Руководящий комитет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Основная группа оценки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Группа сбора и анализа данных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Сборщики данных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37" name="Title 5">
            <a:extLst>
              <a:ext uri="{FF2B5EF4-FFF2-40B4-BE49-F238E27FC236}">
                <a16:creationId xmlns:a16="http://schemas.microsoft.com/office/drawing/2014/main" id="{AAD426F3-2EF5-42EF-9F3D-504380E1A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34" y="241913"/>
            <a:ext cx="4916472" cy="584775"/>
          </a:xfrm>
        </p:spPr>
        <p:txBody>
          <a:bodyPr/>
          <a:lstStyle/>
          <a:p>
            <a:pPr algn="l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Группы и роли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9638" name="Picture 6">
            <a:extLst>
              <a:ext uri="{FF2B5EF4-FFF2-40B4-BE49-F238E27FC236}">
                <a16:creationId xmlns:a16="http://schemas.microsoft.com/office/drawing/2014/main" id="{70D7F0B9-4FCC-4D39-921B-D6874AE90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305" y="180357"/>
            <a:ext cx="3744973" cy="488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125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Content Placeholder 1">
            <a:extLst>
              <a:ext uri="{FF2B5EF4-FFF2-40B4-BE49-F238E27FC236}">
                <a16:creationId xmlns:a16="http://schemas.microsoft.com/office/drawing/2014/main" id="{339F7DB3-5A87-4C83-9AEA-3C3D4EAE2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736" y="800100"/>
            <a:ext cx="8834033" cy="4191966"/>
          </a:xfrm>
        </p:spPr>
        <p:txBody>
          <a:bodyPr>
            <a:noAutofit/>
          </a:bodyPr>
          <a:lstStyle/>
          <a:p>
            <a:pPr algn="l" rtl="0" eaLnBrk="1" hangingPunct="1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Группа управления нужна для осуществления руководства на высшем уровне, контроля и принятия решений.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Обычно в нее входит одно высокопоставленное должностное лицо из ключевых организаций заинтересованных сторон, обладающих бюджетными и ресурсными полномочиями.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Группа управления не участвует в повседневной работе.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Группа управления включает ключевые заинтересованные стороны, в том числе:</a:t>
            </a: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Министерство здравоохранения</a:t>
            </a:r>
            <a:endParaRPr lang="ru-Ru" alt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Партнер по техническому обеспечению (если имеется)</a:t>
            </a:r>
            <a:endParaRPr lang="ru-Ru" alt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Спонсор или другие соответствующие международные партнеры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 eaLnBrk="1" hangingPunct="1">
              <a:spcAft>
                <a:spcPts val="600"/>
              </a:spcAft>
              <a:buNone/>
            </a:pPr>
            <a:r>
              <a:rPr lang="ru-Ru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Состав этой группы зависит от местной ситуации и потребностей</a:t>
            </a:r>
          </a:p>
        </p:txBody>
      </p:sp>
      <p:sp>
        <p:nvSpPr>
          <p:cNvPr id="75781" name="Title 5">
            <a:extLst>
              <a:ext uri="{FF2B5EF4-FFF2-40B4-BE49-F238E27FC236}">
                <a16:creationId xmlns:a16="http://schemas.microsoft.com/office/drawing/2014/main" id="{53EB7E59-5F2A-4020-B124-6A22E8F22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798" y="61556"/>
            <a:ext cx="6658595" cy="584775"/>
          </a:xfrm>
        </p:spPr>
        <p:txBody>
          <a:bodyPr/>
          <a:lstStyle/>
          <a:p>
            <a:pPr algn="ctr" rtl="0" eaLnBrk="1" hangingPunct="1">
              <a:spcAft>
                <a:spcPts val="600"/>
              </a:spcAft>
            </a:pP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Группа управления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19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Content Placeholder 1">
            <a:extLst>
              <a:ext uri="{FF2B5EF4-FFF2-40B4-BE49-F238E27FC236}">
                <a16:creationId xmlns:a16="http://schemas.microsoft.com/office/drawing/2014/main" id="{3ACD0525-B1A4-4D1A-9BF1-458025614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427" y="771525"/>
            <a:ext cx="8872779" cy="4413250"/>
          </a:xfrm>
        </p:spPr>
        <p:txBody>
          <a:bodyPr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Руководящий комитет контролирует деятельность основной группы. (Некоторые члены руководящего комитета могут также входить в основную группу) 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Сюда входят участники, имеющие критическое значение для оценки и регулярно участвующие в работе.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Члены руководящего комитета обычно участвуют в конкретной управленческой и/или технической деятельности.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Регулярно получают информацию от руководителя проекта.</a:t>
            </a: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600"/>
              </a:spcAft>
            </a:pP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600"/>
              </a:spcAft>
            </a:pPr>
            <a:r>
              <a:rPr lang="ru-Ru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Руководящий комитет включает:</a:t>
            </a: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Одного высокопоставленного чиновника из министерства здравоохранения</a:t>
            </a: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Партнера по техническому обеспечению (если имеется)</a:t>
            </a:r>
            <a:endParaRPr lang="ru-Ru" altLang="en-US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Любых друг лиц, определенных группой управления</a:t>
            </a: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829" name="Title 5">
            <a:extLst>
              <a:ext uri="{FF2B5EF4-FFF2-40B4-BE49-F238E27FC236}">
                <a16:creationId xmlns:a16="http://schemas.microsoft.com/office/drawing/2014/main" id="{7AAD2FCE-6668-48B5-AE51-88EE29D75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1270" y="61556"/>
            <a:ext cx="6558273" cy="584775"/>
          </a:xfrm>
        </p:spPr>
        <p:txBody>
          <a:bodyPr/>
          <a:lstStyle/>
          <a:p>
            <a:pPr algn="ctr" rtl="0" eaLnBrk="1" hangingPunct="1">
              <a:spcAft>
                <a:spcPts val="600"/>
              </a:spcAft>
            </a:pP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Руководящий комитет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067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Content Placeholder 1">
            <a:extLst>
              <a:ext uri="{FF2B5EF4-FFF2-40B4-BE49-F238E27FC236}">
                <a16:creationId xmlns:a16="http://schemas.microsoft.com/office/drawing/2014/main" id="{912EF626-AC92-4750-9C55-87E45185F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41" y="782663"/>
            <a:ext cx="8865030" cy="4254285"/>
          </a:xfrm>
        </p:spPr>
        <p:txBody>
          <a:bodyPr>
            <a:normAutofit/>
          </a:bodyPr>
          <a:lstStyle/>
          <a:p>
            <a:pPr algn="l" rtl="0" eaLnBrk="1" hangingPunct="1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Основную группу оценки возглавляет руководитель проекта, который формирует все группы и отвечает за координацию задач между группами.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Основная группа оценки отвечает за проведение оценки.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состав Основной группы оценки входят:</a:t>
            </a:r>
          </a:p>
          <a:p>
            <a:pPr algn="l" rtl="0" eaLnBrk="1" hangingPunct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Руководитель проекта: </a:t>
            </a:r>
            <a:r>
              <a:rPr lang="ru-Ru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Главное ответственное лицо, обеспечивающее взаимодействие между заинтересованными сторонами</a:t>
            </a:r>
            <a:endParaRPr lang="ru-Ru" alt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Менеджер по оценке: </a:t>
            </a:r>
            <a:r>
              <a:rPr lang="ru-Ru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Старший менеджер, обладающий опытом работы </a:t>
            </a:r>
            <a:br>
              <a:rPr lang="en-US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цепи поставок</a:t>
            </a:r>
            <a:endParaRPr lang="ru-Ru" alt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Администратор данных: </a:t>
            </a:r>
            <a:r>
              <a:rPr lang="ru-Ru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Статистик и администратор данных</a:t>
            </a:r>
          </a:p>
          <a:p>
            <a:pPr algn="l" rtl="0" eaLnBrk="1" hangingPunct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Координатор логистики: </a:t>
            </a:r>
            <a:r>
              <a:rPr lang="ru-Ru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Контактное лицо для поставщиков услуг </a:t>
            </a:r>
            <a:br>
              <a:rPr lang="en-US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1800" b="0" i="1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(для обучения и работы на местах)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685" name="Title 5">
            <a:extLst>
              <a:ext uri="{FF2B5EF4-FFF2-40B4-BE49-F238E27FC236}">
                <a16:creationId xmlns:a16="http://schemas.microsoft.com/office/drawing/2014/main" id="{E93E9990-2AB1-4F1A-B206-6317D4BA6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515" y="52078"/>
            <a:ext cx="6658595" cy="584775"/>
          </a:xfrm>
        </p:spPr>
        <p:txBody>
          <a:bodyPr/>
          <a:lstStyle/>
          <a:p>
            <a:pPr algn="ctr" rtl="0" eaLnBrk="1" hangingPunct="1">
              <a:spcAft>
                <a:spcPts val="600"/>
              </a:spcAft>
            </a:pP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Основная группа оценки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09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Content Placeholder 1">
            <a:extLst>
              <a:ext uri="{FF2B5EF4-FFF2-40B4-BE49-F238E27FC236}">
                <a16:creationId xmlns:a16="http://schemas.microsoft.com/office/drawing/2014/main" id="{0B70E9C1-7C2B-466F-8EA9-BB1C0BF8C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359" y="781050"/>
            <a:ext cx="8857281" cy="4403725"/>
          </a:xfrm>
        </p:spPr>
        <p:txBody>
          <a:bodyPr>
            <a:noAutofit/>
          </a:bodyPr>
          <a:lstStyle/>
          <a:p>
            <a:pPr algn="l" rtl="0" eaLnBrk="1" hangingPunct="1">
              <a:spcAft>
                <a:spcPts val="600"/>
              </a:spcAft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Группа сбора и анализа данных отвечает за всю деятельность по сбору данных внутри страны и анализу, включая сбор и анализ данных по СММ и КПЭ.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качестве сборщиков данных предпочтительно использовать лиц, в настоящее время участвующих в цепи поставок.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Каждая группа, исследующая учреждение здравоохранения, должна включать 2–4 человека в зависимости от размера учреждения, в то время как для учреждения здравоохранения центрального уровня требуется одна или несколько групп, включающих до 4 человек.</a:t>
            </a:r>
          </a:p>
          <a:p>
            <a:pPr algn="l" rtl="0" eaLnBrk="1" hangingPunct="1">
              <a:spcAft>
                <a:spcPts val="600"/>
              </a:spcAft>
            </a:pPr>
            <a:r>
              <a:rPr lang="ru-Ru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состав Группы сбора и анализа данных входят:</a:t>
            </a: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Менеджер по оценке</a:t>
            </a: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Администратор данных</a:t>
            </a:r>
            <a:endParaRPr lang="ru-Ru" altLang="en-US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Контролеры сбора данных</a:t>
            </a:r>
          </a:p>
          <a:p>
            <a:pPr lvl="1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Сборщики данных</a:t>
            </a: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877" name="Title 5">
            <a:extLst>
              <a:ext uri="{FF2B5EF4-FFF2-40B4-BE49-F238E27FC236}">
                <a16:creationId xmlns:a16="http://schemas.microsoft.com/office/drawing/2014/main" id="{8799E1C0-A09E-42AF-BBE7-0E2BD8B03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793" y="26531"/>
            <a:ext cx="8574656" cy="584775"/>
          </a:xfrm>
        </p:spPr>
        <p:txBody>
          <a:bodyPr/>
          <a:lstStyle/>
          <a:p>
            <a:pPr algn="ctr" rtl="0" eaLnBrk="1" hangingPunct="1">
              <a:spcAft>
                <a:spcPts val="600"/>
              </a:spcAft>
            </a:pP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Группа сбора и анализа данных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976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Title 5">
            <a:extLst>
              <a:ext uri="{FF2B5EF4-FFF2-40B4-BE49-F238E27FC236}">
                <a16:creationId xmlns:a16="http://schemas.microsoft.com/office/drawing/2014/main" id="{297D7AD4-B91C-43A3-89B1-E9728CF92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900" y="4480"/>
            <a:ext cx="6658595" cy="830997"/>
          </a:xfrm>
        </p:spPr>
        <p:txBody>
          <a:bodyPr/>
          <a:lstStyle/>
          <a:p>
            <a:pPr algn="ctr" rtl="0" eaLnBrk="1" hangingPunct="1"/>
            <a:r>
              <a:rPr lang="ru-Ru" b="1" i="0" u="none" baseline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День II: Требования к участию и навыкам</a:t>
            </a:r>
            <a:br>
              <a:rPr lang="ru-Ru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ru-Ru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C35EFE7-B285-46F5-9B98-3C3FCF79B7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416950"/>
              </p:ext>
            </p:extLst>
          </p:nvPr>
        </p:nvGraphicFramePr>
        <p:xfrm>
          <a:off x="0" y="4483"/>
          <a:ext cx="9144000" cy="5175812"/>
        </p:xfrm>
        <a:graphic>
          <a:graphicData uri="http://schemas.openxmlformats.org/drawingml/2006/table">
            <a:tbl>
              <a:tblPr/>
              <a:tblGrid>
                <a:gridCol w="1264578">
                  <a:extLst>
                    <a:ext uri="{9D8B030D-6E8A-4147-A177-3AD203B41FA5}">
                      <a16:colId xmlns:a16="http://schemas.microsoft.com/office/drawing/2014/main" val="2501888892"/>
                    </a:ext>
                  </a:extLst>
                </a:gridCol>
                <a:gridCol w="3753392">
                  <a:extLst>
                    <a:ext uri="{9D8B030D-6E8A-4147-A177-3AD203B41FA5}">
                      <a16:colId xmlns:a16="http://schemas.microsoft.com/office/drawing/2014/main" val="3831790384"/>
                    </a:ext>
                  </a:extLst>
                </a:gridCol>
                <a:gridCol w="1404226">
                  <a:extLst>
                    <a:ext uri="{9D8B030D-6E8A-4147-A177-3AD203B41FA5}">
                      <a16:colId xmlns:a16="http://schemas.microsoft.com/office/drawing/2014/main" val="1616231362"/>
                    </a:ext>
                  </a:extLst>
                </a:gridCol>
                <a:gridCol w="2721804">
                  <a:extLst>
                    <a:ext uri="{9D8B030D-6E8A-4147-A177-3AD203B41FA5}">
                      <a16:colId xmlns:a16="http://schemas.microsoft.com/office/drawing/2014/main" val="4085663448"/>
                    </a:ext>
                  </a:extLst>
                </a:gridCol>
              </a:tblGrid>
              <a:tr h="409546"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Участник группы/роль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Роль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Команда/группа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Степень участия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368181"/>
                  </a:ext>
                </a:extLst>
              </a:tr>
              <a:tr h="1048792"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Руководитель проекта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Руководитель проекта, ответственный за общее выполнение NSCA.</a:t>
                      </a:r>
                    </a:p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Взаимодействие с заинтересованными сторонами (министерство здравоохранения, спонсоры и пр.)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Руководит деятельностью по написанию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Основная группа оценки, руководящий комитет, группа сбора данных (контроль)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Управление проектом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(50–100 %)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1711790"/>
                  </a:ext>
                </a:extLst>
              </a:tr>
              <a:tr h="1048792"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Менеджер по оценке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342900" marR="0" lvl="0" indent="-342900" algn="just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Основное контактное лицо по вопросам проведения оценки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Руководит/координирует все виды деятельности по оценке в сотрудничестве с соответствующим партнером и руководящим комитетом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just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Руководит сбором данных на центральном уровне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Основная группа оценки, руководящий комитет, группа сбора данных (центральный уровень)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100 % времени в ходе всей оценки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985727"/>
                  </a:ext>
                </a:extLst>
              </a:tr>
              <a:tr h="731331"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Администратор данных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Выборка, план анализа, анализ данных, углубленные виды статистического анализа, проверки качества данных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Gill Sans MT" panose="020B0502020104020203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Ключевая роль в деятельности по анализу и интерпретации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Основная группа оценки, руководящий комитет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100 % времени в ходе всей оценки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774239"/>
                  </a:ext>
                </a:extLst>
              </a:tr>
              <a:tr h="568095">
                <a:tc>
                  <a:txBody>
                    <a:bodyPr/>
                    <a:lstStyle/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Координатор по логистике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Логистика для обучения и работы на местах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Основная группа оценки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100 % времени на протяжении недели обучения и в течение всего сбора данных 50 % в подготовке к сбору данных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795"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Контролер сбора данных</a:t>
                      </a:r>
                      <a:endParaRPr kumimoji="0" lang="ru-Ru" altLang="en-US" sz="1000" b="1" i="0" u="none" strike="noStrike" cap="none" normalizeH="0" baseline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Руководит сборщиками данных и контролирует деятельность по выездному сбору данных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Группа сбора данных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Gill Sans MT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B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100 % времени на протяжении недели обучения и в течение всего сбора данных 50 % в подготовке к сбору данных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681206"/>
                  </a:ext>
                </a:extLst>
              </a:tr>
              <a:tr h="757461"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Сборщик данных</a:t>
                      </a:r>
                    </a:p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342900" marR="0" lvl="0" indent="-34290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Посещает объекты для сбора данных оценки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Группа сбора данных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tc>
                  <a:txBody>
                    <a:bodyPr/>
                    <a:lstStyle>
                      <a:lvl1pPr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1pPr>
                      <a:lvl2pPr marL="742950" indent="-285750" defTabSz="455613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2pPr>
                      <a:lvl3pPr marL="11430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3pPr>
                      <a:lvl4pPr marL="16002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4pPr>
                      <a:lvl5pPr marL="2057400" indent="-228600" defTabSz="455613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5pPr>
                      <a:lvl6pPr marL="25146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6pPr>
                      <a:lvl7pPr marL="29718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7pPr>
                      <a:lvl8pPr marL="34290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8pPr>
                      <a:lvl9pPr marL="3886200" indent="-228600" defTabSz="455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anose="020B0502020104020203" pitchFamily="34" charset="0"/>
                          <a:ea typeface="Gill Sans MT" panose="020B0502020104020203" pitchFamily="34" charset="0"/>
                          <a:cs typeface="Gill Sans MT" panose="020B0502020104020203" pitchFamily="34" charset="0"/>
                        </a:defRPr>
                      </a:lvl9pPr>
                    </a:lstStyle>
                    <a:p>
                      <a:pPr marL="0" marR="0" lvl="0" indent="0" algn="l" defTabSz="4556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Сбор данных 100 % времени на протяжении недели обучения и в течение всего сбора данных</a:t>
                      </a:r>
                      <a:endParaRPr kumimoji="0" lang="ru-Ru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6C6463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2414" marR="4241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794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8148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Content Placeholder 1">
            <a:extLst>
              <a:ext uri="{FF2B5EF4-FFF2-40B4-BE49-F238E27FC236}">
                <a16:creationId xmlns:a16="http://schemas.microsoft.com/office/drawing/2014/main" id="{45962D0D-A847-4488-B59D-C8C3B4D9F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237" y="1295400"/>
            <a:ext cx="8865031" cy="3889375"/>
          </a:xfrm>
        </p:spPr>
        <p:txBody>
          <a:bodyPr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Проработка сценариев бюджета на основе различных размеров групп сбора данных, объема работ и количества данных, собираемых на местах, является полезным процессом для определения реалистичного и разумного бюджета.</a:t>
            </a:r>
          </a:p>
          <a:p>
            <a:pPr>
              <a:spcAft>
                <a:spcPts val="600"/>
              </a:spcAft>
            </a:pP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Представить в обобщенном виде требования по этапам в плане деятельности и результатов.</a:t>
            </a:r>
          </a:p>
          <a:p>
            <a:pPr>
              <a:spcAft>
                <a:spcPts val="600"/>
              </a:spcAft>
            </a:pP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60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Важно консультироваться с министерством здравоохранения, спонсорами, партнером по технической поддержке и соответствующими местными заинтересованными сторонами на всем протяжении процесса составления бюджета.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973" name="Title 5">
            <a:extLst>
              <a:ext uri="{FF2B5EF4-FFF2-40B4-BE49-F238E27FC236}">
                <a16:creationId xmlns:a16="http://schemas.microsoft.com/office/drawing/2014/main" id="{7D24D98A-A4D5-4C7E-98B0-7DB1B0267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585" y="123111"/>
            <a:ext cx="8108830" cy="1077218"/>
          </a:xfrm>
        </p:spPr>
        <p:txBody>
          <a:bodyPr/>
          <a:lstStyle/>
          <a:p>
            <a:pPr algn="ctr" rtl="0" eaLnBrk="1" hangingPunct="1">
              <a:spcAft>
                <a:spcPts val="600"/>
              </a:spcAft>
            </a:pP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Планирование бюджета и значимые моменты</a:t>
            </a:r>
          </a:p>
        </p:txBody>
      </p:sp>
    </p:spTree>
    <p:extLst>
      <p:ext uri="{BB962C8B-B14F-4D97-AF65-F5344CB8AC3E}">
        <p14:creationId xmlns:p14="http://schemas.microsoft.com/office/powerpoint/2010/main" val="63220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1468E27-27EA-46F2-B3B5-901E486885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1378" r="19830" b="-527"/>
          <a:stretch/>
        </p:blipFill>
        <p:spPr>
          <a:xfrm>
            <a:off x="4899546" y="0"/>
            <a:ext cx="4206240" cy="5184776"/>
          </a:xfrm>
        </p:spPr>
      </p:pic>
      <p:pic>
        <p:nvPicPr>
          <p:cNvPr id="12" name="Picture 1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23ED278-8753-43CD-9DBF-E507ED79C0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96" r="6435"/>
          <a:stretch/>
        </p:blipFill>
        <p:spPr>
          <a:xfrm>
            <a:off x="0" y="-1"/>
            <a:ext cx="4899546" cy="51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0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4593AE78-A3F2-4C74-96B9-E07B31637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064" y="132562"/>
            <a:ext cx="8149133" cy="1077218"/>
          </a:xfrm>
        </p:spPr>
        <p:txBody>
          <a:bodyPr/>
          <a:lstStyle/>
          <a:p>
            <a:pPr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Планирование работы и управление проектом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5593B-656D-4A32-8C2C-0199F9D67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6499" y="1394847"/>
            <a:ext cx="8405165" cy="3789928"/>
          </a:xfrm>
        </p:spPr>
        <p:txBody>
          <a:bodyPr>
            <a:noAutofit/>
          </a:bodyPr>
          <a:lstStyle/>
          <a:p>
            <a:pPr marL="343847" lvl="1" algn="l" defTabSz="686500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8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</a:p>
          <a:p>
            <a:pPr marL="343847" lvl="1" algn="l" defTabSz="686500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3847" lvl="1" algn="l" defTabSz="686500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Понять, что требуется для планирования и управления оценкой национальной цепи поставок (NSCA):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0470" lvl="1" indent="-214827" algn="l" defTabSz="690087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Разработка плана работ по проведению NSCA</a:t>
            </a:r>
            <a:endParaRPr lang="ru-Ru" alt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0470" lvl="1" indent="-214827" algn="l" defTabSz="690087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 оценивать общие сроки планирования и проведения NSCA</a:t>
            </a:r>
          </a:p>
          <a:p>
            <a:pPr marL="560470" lvl="1" indent="-214827" algn="l" defTabSz="690087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 определять реалистичные и прагматичные целевые ориентиры и контрольные даты принятия решений</a:t>
            </a:r>
          </a:p>
          <a:p>
            <a:pPr marL="560470" lvl="1" indent="-214827" algn="l" defTabSz="690087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Группы оценки и роли</a:t>
            </a:r>
          </a:p>
          <a:p>
            <a:pPr marL="560470" lvl="1" indent="-214827" algn="l" defTabSz="690087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Планирование бюджета и значимые моменты</a:t>
            </a:r>
          </a:p>
        </p:txBody>
      </p:sp>
    </p:spTree>
    <p:extLst>
      <p:ext uri="{BB962C8B-B14F-4D97-AF65-F5344CB8AC3E}">
        <p14:creationId xmlns:p14="http://schemas.microsoft.com/office/powerpoint/2010/main" val="1326030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A picture containing screenshot&#10;&#10;Description generated with high confidence">
            <a:extLst>
              <a:ext uri="{FF2B5EF4-FFF2-40B4-BE49-F238E27FC236}">
                <a16:creationId xmlns:a16="http://schemas.microsoft.com/office/drawing/2014/main" id="{A87E4B71-2C57-4C03-931B-1589A3109C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788566" y="-196154"/>
            <a:ext cx="10578517" cy="6444152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8D21C62-0860-4000-8E99-59A905CAF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068" y="61555"/>
            <a:ext cx="8393501" cy="523220"/>
          </a:xfrm>
        </p:spPr>
        <p:txBody>
          <a:bodyPr/>
          <a:lstStyle/>
          <a:p>
            <a:pPr algn="ctr" rtl="0" eaLnBrk="1" hangingPunct="1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сроков NSCA 2.0</a:t>
            </a:r>
            <a:endParaRPr lang="ru-Ru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149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>
            <a:extLst>
              <a:ext uri="{FF2B5EF4-FFF2-40B4-BE49-F238E27FC236}">
                <a16:creationId xmlns:a16="http://schemas.microsoft.com/office/drawing/2014/main" id="{DBF4E4D9-BB68-403D-9539-C5FFC0487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983" y="736169"/>
            <a:ext cx="8841783" cy="4285281"/>
          </a:xfrm>
        </p:spPr>
        <p:txBody>
          <a:bodyPr>
            <a:noAutofit/>
          </a:bodyPr>
          <a:lstStyle/>
          <a:p>
            <a:pPr marL="361950" indent="-361950" algn="l" rtl="0" eaLnBrk="1" hangingPunct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Рассмотрите</a:t>
            </a: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четыре основных этапа оценки:</a:t>
            </a: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 rtl="0" eaLnBrk="1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1.</a:t>
            </a:r>
            <a:r>
              <a:rPr lang="en-US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Этап планирования и подготовки (примерно 12 недель)</a:t>
            </a:r>
          </a:p>
          <a:p>
            <a:pPr marL="361950" indent="-361950" algn="l" rtl="0" eaLnBrk="1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II.</a:t>
            </a:r>
            <a:r>
              <a:rPr lang="en-US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Обучение сборщиков данных/Оценка внутри страны (примерно 3–5 недель)</a:t>
            </a:r>
          </a:p>
          <a:p>
            <a:pPr marL="361950" indent="-361950" algn="l" rtl="0" eaLnBrk="1" hangingPunct="1">
              <a:spcAft>
                <a:spcPts val="600"/>
              </a:spcAft>
              <a:buFont typeface="Arial" panose="020B0604020202020204" pitchFamily="34" charset="0"/>
              <a:buAutoNum type="romanUcPeriod" startAt="3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Анализ и интерпретация данных (примерно 4–6 недель)</a:t>
            </a:r>
          </a:p>
          <a:p>
            <a:pPr marL="361950" indent="-361950" algn="l" rtl="0" eaLnBrk="1" hangingPunct="1">
              <a:spcAft>
                <a:spcPts val="600"/>
              </a:spcAft>
              <a:buFont typeface="Arial" panose="020B0604020202020204" pitchFamily="34" charset="0"/>
              <a:buAutoNum type="romanUcPeriod" startAt="3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Представление и распространение отчетов (примерно +4 недели после первоначального проекта отчета в зависимости от проверок)</a:t>
            </a:r>
          </a:p>
          <a:p>
            <a:pPr algn="l" rtl="0" eaLnBrk="1" hangingPunct="1">
              <a:spcAft>
                <a:spcPts val="600"/>
              </a:spcAft>
              <a:buFont typeface="Arial" panose="020B0604020202020204" pitchFamily="34" charset="0"/>
              <a:buAutoNum type="romanUcPeriod" startAt="3"/>
            </a:pP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 rtl="0" eaLnBrk="1" hangingPunct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Представление в обобщенном виде требований по этапам в плане деятельности и </a:t>
            </a:r>
            <a:r>
              <a:rPr lang="en-US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результатов.</a:t>
            </a:r>
          </a:p>
          <a:p>
            <a:pPr marL="361950" indent="-361950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Может быть полезно использовать диаграмму Ганта или другой инструмент планирования для визуализации плана</a:t>
            </a:r>
            <a:r>
              <a:rPr lang="en-US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работ.</a:t>
            </a:r>
            <a:endParaRPr lang="ru-Ru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 rtl="0" eaLnBrk="1" hangingPunct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Комплект инструментов планирования: Диаграмма Ганта, график ежедневной деятельности и контрольные списки</a:t>
            </a:r>
            <a:r>
              <a:rPr lang="en-US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планирования для страны</a:t>
            </a:r>
          </a:p>
        </p:txBody>
      </p:sp>
      <p:sp>
        <p:nvSpPr>
          <p:cNvPr id="59397" name="Title 5">
            <a:extLst>
              <a:ext uri="{FF2B5EF4-FFF2-40B4-BE49-F238E27FC236}">
                <a16:creationId xmlns:a16="http://schemas.microsoft.com/office/drawing/2014/main" id="{47AF8C9B-8A92-4A9F-8423-A5B8DC185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957" y="514"/>
            <a:ext cx="6279339" cy="5847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Оценка сроков</a:t>
            </a:r>
          </a:p>
        </p:txBody>
      </p:sp>
    </p:spTree>
    <p:extLst>
      <p:ext uri="{BB962C8B-B14F-4D97-AF65-F5344CB8AC3E}">
        <p14:creationId xmlns:p14="http://schemas.microsoft.com/office/powerpoint/2010/main" val="2860522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F71697C5-3D6B-436E-B40B-CE1B2AE7FD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7234" y="154983"/>
            <a:ext cx="8834034" cy="5432156"/>
          </a:xfrm>
        </p:spPr>
      </p:pic>
      <p:sp>
        <p:nvSpPr>
          <p:cNvPr id="61444" name="Title 5">
            <a:extLst>
              <a:ext uri="{FF2B5EF4-FFF2-40B4-BE49-F238E27FC236}">
                <a16:creationId xmlns:a16="http://schemas.microsoft.com/office/drawing/2014/main" id="{C7FB259C-FD49-4075-A28D-470A1F4D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161" y="51219"/>
            <a:ext cx="8525414" cy="422694"/>
          </a:xfrm>
        </p:spPr>
        <p:txBody>
          <a:bodyPr/>
          <a:lstStyle/>
          <a:p>
            <a:pPr algn="ctr" rtl="0" eaLnBrk="1" hangingPunct="1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Ключевые этапы и точки принятия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1523815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>
            <a:extLst>
              <a:ext uri="{FF2B5EF4-FFF2-40B4-BE49-F238E27FC236}">
                <a16:creationId xmlns:a16="http://schemas.microsoft.com/office/drawing/2014/main" id="{BF03441E-CBD4-4AE6-8024-BAADB6809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17" y="1393047"/>
            <a:ext cx="8177840" cy="3619586"/>
          </a:xfrm>
        </p:spPr>
        <p:txBody>
          <a:bodyPr>
            <a:normAutofit/>
          </a:bodyPr>
          <a:lstStyle/>
          <a:p>
            <a:pPr marL="388849" indent="-388849" algn="l" rtl="0">
              <a:spcAft>
                <a:spcPts val="600"/>
              </a:spcAft>
              <a:buFont typeface="Gill Sans MT" panose="020B0502020104020203" pitchFamily="34" charset="0"/>
              <a:buAutoNum type="romanUcPeriod"/>
            </a:pPr>
            <a:r>
              <a:rPr lang="ru-Ru" sz="24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Планирование ~ 3 недели</a:t>
            </a:r>
            <a:endParaRPr lang="ru-Ru" altLang="en-US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Начало этапа</a:t>
            </a: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:  Валидация оценки, определение целей оценки и получение гарантии проведения оценки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Конец этапа</a:t>
            </a: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:  Согласование ожиданий в том, что касается объема и типов исследуемых учреждений</a:t>
            </a:r>
          </a:p>
        </p:txBody>
      </p:sp>
      <p:sp>
        <p:nvSpPr>
          <p:cNvPr id="63493" name="Title 5">
            <a:extLst>
              <a:ext uri="{FF2B5EF4-FFF2-40B4-BE49-F238E27FC236}">
                <a16:creationId xmlns:a16="http://schemas.microsoft.com/office/drawing/2014/main" id="{2EAD4E37-50DB-48B6-A5FD-868D5DE60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343" y="27504"/>
            <a:ext cx="8005314" cy="1077218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Ключевые этапы и точки принятия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104349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>
            <a:extLst>
              <a:ext uri="{FF2B5EF4-FFF2-40B4-BE49-F238E27FC236}">
                <a16:creationId xmlns:a16="http://schemas.microsoft.com/office/drawing/2014/main" id="{BF03441E-CBD4-4AE6-8024-BAADB6809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33" y="771525"/>
            <a:ext cx="8935194" cy="4413250"/>
          </a:xfrm>
        </p:spPr>
        <p:txBody>
          <a:bodyPr>
            <a:noAutofit/>
          </a:bodyPr>
          <a:lstStyle/>
          <a:p>
            <a:pPr marL="388849" indent="-388849" algn="l" rtl="0">
              <a:spcAft>
                <a:spcPts val="600"/>
              </a:spcAft>
              <a:buFont typeface="Gill Sans MT" panose="020B0502020104020203" pitchFamily="34" charset="0"/>
              <a:buAutoNum type="romanUcPeriod" startAt="2"/>
            </a:pPr>
            <a:r>
              <a:rPr lang="ru-Ru" sz="18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Подготовка и управление проектом ~ 9 недель</a:t>
            </a:r>
            <a:endParaRPr lang="ru-Ru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Начало этапа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:</a:t>
            </a: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Согласованный объем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этап I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: Вовлечение заинтересованных сторон/коммуникация и координация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этап II (подготовка к сбору данных)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: Формирование проектной группы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этап III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:</a:t>
            </a: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Завершение плана работ и бюджета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этап IV (подготовка к сбору данных)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: Составление списка учреждений и величины выборки 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Конец этапа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: Информирование учреждений, которые будут посещены, и завершение подготовительной работы перед посещением</a:t>
            </a:r>
          </a:p>
        </p:txBody>
      </p:sp>
      <p:sp>
        <p:nvSpPr>
          <p:cNvPr id="63493" name="Title 5">
            <a:extLst>
              <a:ext uri="{FF2B5EF4-FFF2-40B4-BE49-F238E27FC236}">
                <a16:creationId xmlns:a16="http://schemas.microsoft.com/office/drawing/2014/main" id="{2EAD4E37-50DB-48B6-A5FD-868D5DE60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598" y="0"/>
            <a:ext cx="8876370" cy="581025"/>
          </a:xfrm>
        </p:spPr>
        <p:txBody>
          <a:bodyPr/>
          <a:lstStyle/>
          <a:p>
            <a:pPr algn="ctr" rtl="0" eaLnBrk="1" hangingPunct="1"/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Ключевые этапы и точки принятия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581883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>
            <a:extLst>
              <a:ext uri="{FF2B5EF4-FFF2-40B4-BE49-F238E27FC236}">
                <a16:creationId xmlns:a16="http://schemas.microsoft.com/office/drawing/2014/main" id="{A71ACCDD-7A2C-4FC8-BFC0-88C92381C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42" y="761999"/>
            <a:ext cx="8626583" cy="4422775"/>
          </a:xfrm>
        </p:spPr>
        <p:txBody>
          <a:bodyPr>
            <a:normAutofit/>
          </a:bodyPr>
          <a:lstStyle/>
          <a:p>
            <a:pPr marL="388849" indent="-388849" algn="l" rtl="0">
              <a:spcAft>
                <a:spcPts val="600"/>
              </a:spcAft>
              <a:buFont typeface="Gill Sans MT" panose="020B0502020104020203" pitchFamily="34" charset="0"/>
              <a:buAutoNum type="romanUcPeriod" startAt="3"/>
            </a:pPr>
            <a:r>
              <a:rPr lang="ru-Ru" sz="18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Сбор данных ~ 3–5 недель</a:t>
            </a:r>
            <a:endParaRPr lang="ru-Ru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Начало этапа: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Сбор предварительной информации в рамках предварительного анализа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этап I: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Семинар с заинтересованными сторонами/картирование цепи поставок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этап II: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Обучение и развертывание групп сбора данных</a:t>
            </a:r>
            <a:endParaRPr lang="ru-Ru" altLang="en-US" sz="1800" dirty="0">
              <a:solidFill>
                <a:srgbClr val="C211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Промежуточный этап III: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Сбор данных по СММ и КПЭ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Конец этапа: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Ежедневная загрузка данных с планшетов в центральную базу данных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9137C67-A36D-458B-9066-2979589545CA}"/>
              </a:ext>
            </a:extLst>
          </p:cNvPr>
          <p:cNvSpPr txBox="1">
            <a:spLocks/>
          </p:cNvSpPr>
          <p:nvPr/>
        </p:nvSpPr>
        <p:spPr>
          <a:xfrm>
            <a:off x="204598" y="0"/>
            <a:ext cx="8876370" cy="5810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ctr"/>
            <a:r>
              <a:rPr lang="ru-Ru" sz="2800" b="1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Ключевые этапы и точки принятия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2239194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>
            <a:extLst>
              <a:ext uri="{FF2B5EF4-FFF2-40B4-BE49-F238E27FC236}">
                <a16:creationId xmlns:a16="http://schemas.microsoft.com/office/drawing/2014/main" id="{A71ACCDD-7A2C-4FC8-BFC0-88C92381C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" y="809625"/>
            <a:ext cx="8787055" cy="4375150"/>
          </a:xfrm>
        </p:spPr>
        <p:txBody>
          <a:bodyPr>
            <a:normAutofit/>
          </a:bodyPr>
          <a:lstStyle/>
          <a:p>
            <a:pPr marL="388849" indent="-388849" algn="l" rtl="0">
              <a:spcAft>
                <a:spcPts val="600"/>
              </a:spcAft>
              <a:buFont typeface="Gill Sans MT" panose="020B0502020104020203" pitchFamily="34" charset="0"/>
              <a:buAutoNum type="romanUcPeriod" startAt="4"/>
            </a:pPr>
            <a:r>
              <a:rPr lang="ru-Ru" sz="18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Анализ данных ~ 4–6 недель</a:t>
            </a:r>
            <a:endParaRPr lang="ru-Ru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Начало этапа: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Очистка и компиляция данных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Конец этапа: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Получение результатов анализа и обзоров данных СММ и КПЭ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Gill Sans MT" panose="020B0502020104020203" pitchFamily="34" charset="0"/>
              <a:buAutoNum type="romanUcPeriod" startAt="5"/>
            </a:pPr>
            <a:r>
              <a:rPr lang="ru-Ru" sz="18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Подготовка и составление отчета ~ 5–7 недель</a:t>
            </a:r>
            <a:endParaRPr lang="ru-Ru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Начало этапа: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Представление результатов основной группе оценки</a:t>
            </a:r>
          </a:p>
          <a:p>
            <a:pPr marL="388849" indent="-388849" algn="l" rtl="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solidFill>
                  <a:srgbClr val="C2113A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Конец этапа:  </a:t>
            </a:r>
            <a:r>
              <a:rPr lang="ru-Ru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Интерпретация результатов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D29D94-40FC-4B0E-9051-D1CD26BE6921}"/>
              </a:ext>
            </a:extLst>
          </p:cNvPr>
          <p:cNvSpPr txBox="1">
            <a:spLocks/>
          </p:cNvSpPr>
          <p:nvPr/>
        </p:nvSpPr>
        <p:spPr>
          <a:xfrm>
            <a:off x="204598" y="0"/>
            <a:ext cx="8876370" cy="5810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ctr"/>
            <a:r>
              <a:rPr lang="ru-Ru" sz="2800" b="1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Ключевые этапы и точки принятия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3391778122"/>
      </p:ext>
    </p:extLst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454BE6D-DAEE-4DEC-8505-606097D4CDB7}">
  <we:reference id="f12c312d-282a-4734-8843-05915fdfef0b" version="3.10.0.6" store="EXCatalog" storeType="EXCatalog"/>
  <we:alternateReferences>
    <we:reference id="WA104178141" version="3.10.0.6" store="en-US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85AC2823-1C7A-4426-B35C-34792D36B6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553638-6E85-4CB1-A200-D1890F21D3EF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2EF86E3B-6B94-453A-B468-5CF37F3259FE}"/>
</file>

<file path=customXml/itemProps4.xml><?xml version="1.0" encoding="utf-8"?>
<ds:datastoreItem xmlns:ds="http://schemas.openxmlformats.org/officeDocument/2006/customXml" ds:itemID="{D1F67105-07E2-467C-8C34-B248ACCAA46C}">
  <ds:schemaRefs>
    <ds:schemaRef ds:uri="8d7096d6-fc66-4344-9e3f-2445529a09f6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4976</TotalTime>
  <Words>2289</Words>
  <Application>Microsoft Office PowerPoint</Application>
  <PresentationFormat>Custom</PresentationFormat>
  <Paragraphs>212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Gill Sans MT</vt:lpstr>
      <vt:lpstr>Symbol</vt:lpstr>
      <vt:lpstr>Times</vt:lpstr>
      <vt:lpstr>Wingdings</vt:lpstr>
      <vt:lpstr>16.9-Template_12.7.2016</vt:lpstr>
      <vt:lpstr>PowerPoint Presentation</vt:lpstr>
      <vt:lpstr>Планирование работы и управление проектом</vt:lpstr>
      <vt:lpstr>Обзор сроков NSCA 2.0</vt:lpstr>
      <vt:lpstr>Оценка сроков</vt:lpstr>
      <vt:lpstr>Ключевые этапы и точки принятия решений</vt:lpstr>
      <vt:lpstr>Ключевые этапы и точки принятия решений</vt:lpstr>
      <vt:lpstr>Ключевые этапы и точки принятия решений</vt:lpstr>
      <vt:lpstr>PowerPoint Presentation</vt:lpstr>
      <vt:lpstr>PowerPoint Presentation</vt:lpstr>
      <vt:lpstr>PowerPoint Presentation</vt:lpstr>
      <vt:lpstr>Группы и роли</vt:lpstr>
      <vt:lpstr>Группа управления</vt:lpstr>
      <vt:lpstr>Руководящий комитет</vt:lpstr>
      <vt:lpstr>Основная группа оценки</vt:lpstr>
      <vt:lpstr>Группа сбора и анализа данных</vt:lpstr>
      <vt:lpstr>День II: Требования к участию и навыкам </vt:lpstr>
      <vt:lpstr>Планирование бюджета и значимые моменты</vt:lpstr>
      <vt:lpstr>PowerPoint Presentation</vt:lpstr>
    </vt:vector>
  </TitlesOfParts>
  <Company>USAID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COVER OPTION TITLE GOES HERE CAN  RUN THREE LINES</dc:title>
  <dc:creator>USAID</dc:creator>
  <cp:lastModifiedBy>Pakhapat Boonchusanong</cp:lastModifiedBy>
  <cp:revision>183</cp:revision>
  <cp:lastPrinted>2022-08-09T07:41:41Z</cp:lastPrinted>
  <dcterms:created xsi:type="dcterms:W3CDTF">2017-03-16T17:43:27Z</dcterms:created>
  <dcterms:modified xsi:type="dcterms:W3CDTF">2022-08-09T07:41:50Z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